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8" r:id="rId3"/>
    <p:sldId id="306" r:id="rId4"/>
    <p:sldId id="307" r:id="rId5"/>
    <p:sldId id="265" r:id="rId6"/>
    <p:sldId id="309" r:id="rId7"/>
    <p:sldId id="310" r:id="rId8"/>
    <p:sldId id="303" r:id="rId9"/>
    <p:sldId id="308" r:id="rId10"/>
  </p:sldIdLst>
  <p:sldSz cx="9144000" cy="6858000" type="screen4x3"/>
  <p:notesSz cx="6797675" cy="99282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2C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409" autoAdjust="0"/>
  </p:normalViewPr>
  <p:slideViewPr>
    <p:cSldViewPr>
      <p:cViewPr>
        <p:scale>
          <a:sx n="90" d="100"/>
          <a:sy n="90" d="100"/>
        </p:scale>
        <p:origin x="-960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3" d="100"/>
          <a:sy n="83" d="100"/>
        </p:scale>
        <p:origin x="-1992" y="-72"/>
      </p:cViewPr>
      <p:guideLst>
        <p:guide orient="horz" pos="3127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9F00DB-0DD7-45D3-A35F-578EB318F78A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EEFCF5-27FA-4174-8D4F-40E3152C63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3538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382427-853C-4692-BFB1-1F0DB66DBCCC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15907"/>
            <a:ext cx="5438140" cy="446770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30091"/>
            <a:ext cx="2945659" cy="49641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E98FB6-7D33-4D9C-A1E2-89F73A5AE3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4128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smtClean="0"/>
              <a:t>giving the capability to make informed decisions based on the available ensemble of epidemic models.</a:t>
            </a:r>
          </a:p>
          <a:p>
            <a:endParaRPr lang="en-US" i="1" dirty="0" smtClean="0"/>
          </a:p>
          <a:p>
            <a:r>
              <a:rPr lang="en-US" dirty="0" smtClean="0"/>
              <a:t>together with a documented evidence thread for incorporation into the BSVE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98FB6-7D33-4D9C-A1E2-89F73A5AE36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99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98FB6-7D33-4D9C-A1E2-89F73A5AE36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994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98FB6-7D33-4D9C-A1E2-89F73A5AE36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994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smtClean="0"/>
              <a:t>giving the capability to make informed decisions based on the available ensemble of epidemic models.</a:t>
            </a:r>
          </a:p>
          <a:p>
            <a:endParaRPr lang="en-US" i="1" dirty="0" smtClean="0"/>
          </a:p>
          <a:p>
            <a:r>
              <a:rPr lang="en-US" dirty="0" smtClean="0"/>
              <a:t>together with a documented evidence thread for incorporation into the BSVE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98FB6-7D33-4D9C-A1E2-89F73A5AE36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994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BE98FB6-7D33-4D9C-A1E2-89F73A5AE36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1994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35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5867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2132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4176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358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8316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2172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863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020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3210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2000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03C63-6DEE-44AC-8654-5A703ED5C87D}" type="datetimeFigureOut">
              <a:rPr lang="en-US" smtClean="0"/>
              <a:t>5/16/2018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390BBE-6183-4CD3-B696-CC0CC9E2401C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2" descr="C:\Users\ian.hall\Documents\presentation material\CC_TIM\crystalcast-icon.png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8600" y="5728908"/>
            <a:ext cx="1143000" cy="1005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5106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psi@nationalarchives.gsi.gov.uk" TargetMode="External"/><Relationship Id="rId3" Type="http://schemas.openxmlformats.org/officeDocument/2006/relationships/image" Target="../media/image3.jpeg"/><Relationship Id="rId7" Type="http://schemas.openxmlformats.org/officeDocument/2006/relationships/hyperlink" Target="http://www.nationalarchives.gov.uk/doc/open-government-licence/version/3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81400"/>
            <a:ext cx="6400800" cy="1752600"/>
          </a:xfrm>
        </p:spPr>
        <p:txBody>
          <a:bodyPr/>
          <a:lstStyle/>
          <a:p>
            <a:r>
              <a:rPr lang="en-US" dirty="0" smtClean="0"/>
              <a:t>Uncertainty Visualization Study Group</a:t>
            </a:r>
            <a:endParaRPr lang="en-US" dirty="0"/>
          </a:p>
        </p:txBody>
      </p:sp>
      <p:pic>
        <p:nvPicPr>
          <p:cNvPr id="3074" name="Picture 2" descr="C:\Users\ian.hall\Documents\presentation material\CC_TIM\crystalcast-logo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1143000"/>
            <a:ext cx="7640638" cy="2183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C:\Users\ian.hall\Documents\presentation material\CC_TIM\PH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2183" y="5330825"/>
            <a:ext cx="1907017" cy="1479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:\Users\ian.hall\Documents\presentation material\CC_TIM\RAimag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663" y="6096000"/>
            <a:ext cx="2395537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:\Users\ian.hall\Documents\presentation material\CC_TIM\1000px-University_of_Southampton_Logo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226" y="4938215"/>
            <a:ext cx="2627574" cy="580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C:\Users\ian.hall\Documents\presentation material\CC_TIM\Dstl_svg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4876800"/>
            <a:ext cx="1760537" cy="824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3782870" y="0"/>
            <a:ext cx="536112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/>
              <a:t>Content includes material subject to © Crown copyright (2018), Dstl and © Crown copyright (2018), PHE. This material is licensed under the terms of the Open Government Licence except where otherwise stated. To view this licence, visit </a:t>
            </a:r>
            <a:r>
              <a:rPr lang="en-GB" sz="1200" u="sng" dirty="0">
                <a:hlinkClick r:id="rId7"/>
              </a:rPr>
              <a:t>http://www.nationalarchives.gov.uk/doc/open-government-licence/version/3</a:t>
            </a:r>
            <a:r>
              <a:rPr lang="en-GB" sz="1200" dirty="0"/>
              <a:t> or write to the Information Policy Team, The National Archives, Kew, London TW9 4DU, or email: </a:t>
            </a:r>
            <a:r>
              <a:rPr lang="en-GB" sz="1200" u="sng" dirty="0">
                <a:hlinkClick r:id="rId8"/>
              </a:rPr>
              <a:t>psi@nationalarchives.gsi.gov.uk</a:t>
            </a:r>
            <a:endParaRPr lang="en-GB" sz="1200" u="sng" dirty="0"/>
          </a:p>
          <a:p>
            <a:r>
              <a:rPr lang="en-GB" sz="1200" u="sng" dirty="0"/>
              <a:t>Content includes material © </a:t>
            </a:r>
            <a:r>
              <a:rPr lang="en-GB" sz="1200" u="sng" dirty="0" err="1"/>
              <a:t>Riskaware</a:t>
            </a:r>
            <a:r>
              <a:rPr lang="en-GB" sz="1200" u="sng" dirty="0"/>
              <a:t> 2018</a:t>
            </a:r>
            <a:endParaRPr lang="en-GB" sz="1200" u="sng" dirty="0"/>
          </a:p>
        </p:txBody>
      </p:sp>
    </p:spTree>
    <p:extLst>
      <p:ext uri="{BB962C8B-B14F-4D97-AF65-F5344CB8AC3E}">
        <p14:creationId xmlns:p14="http://schemas.microsoft.com/office/powerpoint/2010/main" val="2302999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>
      <p:transition spd="slow" advClick="0" advTm="30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952500"/>
            <a:ext cx="8229600" cy="4953000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E2C51"/>
                </a:solidFill>
              </a:rPr>
              <a:t>Uncertainty Visualization Study Group</a:t>
            </a:r>
            <a:br>
              <a:rPr lang="en-US" dirty="0" smtClean="0">
                <a:solidFill>
                  <a:srgbClr val="0E2C51"/>
                </a:solidFill>
              </a:rPr>
            </a:br>
            <a:r>
              <a:rPr lang="en-US" dirty="0" smtClean="0">
                <a:solidFill>
                  <a:srgbClr val="0E2C51"/>
                </a:solidFill>
              </a:rPr>
              <a:t/>
            </a:r>
            <a:br>
              <a:rPr lang="en-US" dirty="0" smtClean="0">
                <a:solidFill>
                  <a:srgbClr val="0E2C51"/>
                </a:solidFill>
              </a:rPr>
            </a:br>
            <a:r>
              <a:rPr lang="en-US" sz="4000" b="1" dirty="0" smtClean="0">
                <a:solidFill>
                  <a:srgbClr val="0E2C51"/>
                </a:solidFill>
              </a:rPr>
              <a:t>Theme 3: </a:t>
            </a:r>
            <a:r>
              <a:rPr lang="en-US" sz="4000" b="1" dirty="0" err="1" smtClean="0">
                <a:solidFill>
                  <a:srgbClr val="0E2C51"/>
                </a:solidFill>
              </a:rPr>
              <a:t>Spatio</a:t>
            </a:r>
            <a:r>
              <a:rPr lang="en-US" sz="4000" b="1" dirty="0" smtClean="0">
                <a:solidFill>
                  <a:srgbClr val="0E2C51"/>
                </a:solidFill>
              </a:rPr>
              <a:t>-temporal visualization of hazard areas and populations at risk</a:t>
            </a:r>
            <a:br>
              <a:rPr lang="en-US" sz="4000" b="1" dirty="0" smtClean="0">
                <a:solidFill>
                  <a:srgbClr val="0E2C51"/>
                </a:solidFill>
              </a:rPr>
            </a:br>
            <a:r>
              <a:rPr lang="en-US" dirty="0">
                <a:solidFill>
                  <a:srgbClr val="0E2C51"/>
                </a:solidFill>
              </a:rPr>
              <a:t/>
            </a:r>
            <a:br>
              <a:rPr lang="en-US" dirty="0">
                <a:solidFill>
                  <a:srgbClr val="0E2C51"/>
                </a:solidFill>
              </a:rPr>
            </a:br>
            <a:r>
              <a:rPr lang="en-US" sz="3600" dirty="0" err="1" smtClean="0">
                <a:solidFill>
                  <a:srgbClr val="0E2C51"/>
                </a:solidFill>
              </a:rPr>
              <a:t>Dr</a:t>
            </a:r>
            <a:r>
              <a:rPr lang="en-US" sz="3600" dirty="0" smtClean="0">
                <a:solidFill>
                  <a:srgbClr val="0E2C51"/>
                </a:solidFill>
              </a:rPr>
              <a:t> Thomas Finnie</a:t>
            </a:r>
            <a:br>
              <a:rPr lang="en-US" sz="3600" dirty="0" smtClean="0">
                <a:solidFill>
                  <a:srgbClr val="0E2C51"/>
                </a:solidFill>
              </a:rPr>
            </a:br>
            <a:r>
              <a:rPr lang="en-US" sz="2800" dirty="0" smtClean="0">
                <a:solidFill>
                  <a:srgbClr val="0E2C51"/>
                </a:solidFill>
              </a:rPr>
              <a:t>Senior Geospatial </a:t>
            </a:r>
            <a:r>
              <a:rPr lang="en-US" sz="2800" dirty="0" err="1" smtClean="0">
                <a:solidFill>
                  <a:srgbClr val="0E2C51"/>
                </a:solidFill>
              </a:rPr>
              <a:t>Modeller</a:t>
            </a:r>
            <a:r>
              <a:rPr lang="en-US" sz="2800" dirty="0" smtClean="0">
                <a:solidFill>
                  <a:srgbClr val="0E2C51"/>
                </a:solidFill>
              </a:rPr>
              <a:t/>
            </a:r>
            <a:br>
              <a:rPr lang="en-US" sz="2800" dirty="0" smtClean="0">
                <a:solidFill>
                  <a:srgbClr val="0E2C51"/>
                </a:solidFill>
              </a:rPr>
            </a:br>
            <a:r>
              <a:rPr lang="en-US" sz="2800" dirty="0" smtClean="0">
                <a:solidFill>
                  <a:srgbClr val="0E2C51"/>
                </a:solidFill>
              </a:rPr>
              <a:t>Public Health England</a:t>
            </a:r>
            <a:endParaRPr lang="en-US" sz="4000" dirty="0">
              <a:solidFill>
                <a:srgbClr val="0E2C51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0" y="-7090"/>
            <a:ext cx="228600" cy="6872179"/>
            <a:chOff x="0" y="-14179"/>
            <a:chExt cx="228600" cy="6948377"/>
          </a:xfrm>
        </p:grpSpPr>
        <p:sp>
          <p:nvSpPr>
            <p:cNvPr id="4" name="Rectangle 3"/>
            <p:cNvSpPr/>
            <p:nvPr/>
          </p:nvSpPr>
          <p:spPr>
            <a:xfrm>
              <a:off x="0" y="-14179"/>
              <a:ext cx="228600" cy="6948377"/>
            </a:xfrm>
            <a:prstGeom prst="rect">
              <a:avLst/>
            </a:prstGeom>
            <a:solidFill>
              <a:srgbClr val="468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5" name="Rectangle 4"/>
            <p:cNvSpPr/>
            <p:nvPr/>
          </p:nvSpPr>
          <p:spPr>
            <a:xfrm>
              <a:off x="0" y="1075662"/>
              <a:ext cx="228600" cy="448337"/>
            </a:xfrm>
            <a:prstGeom prst="rect">
              <a:avLst/>
            </a:prstGeom>
            <a:solidFill>
              <a:srgbClr val="94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6" name="Rectangle 5"/>
            <p:cNvSpPr/>
            <p:nvPr/>
          </p:nvSpPr>
          <p:spPr>
            <a:xfrm>
              <a:off x="0" y="632641"/>
              <a:ext cx="228600" cy="448337"/>
            </a:xfrm>
            <a:prstGeom prst="rect">
              <a:avLst/>
            </a:prstGeom>
            <a:solidFill>
              <a:srgbClr val="6B12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7" name="Rectangle 6"/>
            <p:cNvSpPr/>
            <p:nvPr/>
          </p:nvSpPr>
          <p:spPr>
            <a:xfrm>
              <a:off x="0" y="1523999"/>
              <a:ext cx="228600" cy="448337"/>
            </a:xfrm>
            <a:prstGeom prst="rect">
              <a:avLst/>
            </a:prstGeom>
            <a:solidFill>
              <a:srgbClr val="B055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118249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>
      <p:transition spd="slow" advClick="0" advTm="30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E2C51"/>
                </a:solidFill>
              </a:rPr>
              <a:t>Introduction</a:t>
            </a:r>
            <a:endParaRPr lang="en-US" dirty="0">
              <a:solidFill>
                <a:srgbClr val="0E2C5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562600" cy="4525963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Modelling method including spatial and temporal components, e.g. Legionella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GB" dirty="0" smtClean="0"/>
              <a:t>Chain of models: </a:t>
            </a:r>
          </a:p>
          <a:p>
            <a:pPr lvl="1"/>
            <a:r>
              <a:rPr lang="en-GB" sz="2600" dirty="0" smtClean="0"/>
              <a:t>Plume </a:t>
            </a:r>
            <a:r>
              <a:rPr lang="en-GB" sz="2600" dirty="0"/>
              <a:t>model provides information </a:t>
            </a:r>
            <a:r>
              <a:rPr lang="en-GB" sz="2600" dirty="0" smtClean="0"/>
              <a:t>about where disease particles spread and require meteorological data, geographical features etc. </a:t>
            </a:r>
            <a:endParaRPr lang="en-GB" sz="2600" dirty="0"/>
          </a:p>
          <a:p>
            <a:pPr lvl="1"/>
            <a:r>
              <a:rPr lang="en-GB" sz="2600" dirty="0" smtClean="0"/>
              <a:t>Disease model describes how disease particles affect individuals </a:t>
            </a:r>
            <a:endParaRPr lang="en-GB" sz="26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7010400" y="1600201"/>
            <a:ext cx="19050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b="1" dirty="0" err="1" smtClean="0"/>
              <a:t>Spatio</a:t>
            </a:r>
            <a:r>
              <a:rPr lang="en-GB" sz="1400" b="1" dirty="0" smtClean="0"/>
              <a:t>-temporal model:</a:t>
            </a:r>
          </a:p>
          <a:p>
            <a:pPr marL="0" indent="0">
              <a:buNone/>
            </a:pPr>
            <a:r>
              <a:rPr lang="en-GB" sz="1400" dirty="0" smtClean="0"/>
              <a:t>Includes spatial and time elements.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1400" b="1" dirty="0" smtClean="0"/>
              <a:t>Plume mode:</a:t>
            </a:r>
          </a:p>
          <a:p>
            <a:pPr marL="0" indent="0">
              <a:buNone/>
            </a:pPr>
            <a:r>
              <a:rPr lang="en-GB" sz="1400" dirty="0" smtClean="0"/>
              <a:t>Describes the spread of disease particles over a geographical area.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1400" b="1" dirty="0" smtClean="0"/>
              <a:t>Disease model:</a:t>
            </a:r>
          </a:p>
          <a:p>
            <a:pPr marL="0" indent="0">
              <a:buNone/>
            </a:pPr>
            <a:r>
              <a:rPr lang="en-GB" sz="1400" dirty="0" smtClean="0"/>
              <a:t>Describes how disease particles interact with individuals. Used to predict number of people falling ill.</a:t>
            </a:r>
          </a:p>
          <a:p>
            <a:pPr marL="0" indent="0">
              <a:buNone/>
            </a:pPr>
            <a:endParaRPr lang="en-GB" sz="1400" dirty="0"/>
          </a:p>
          <a:p>
            <a:endParaRPr lang="en-US" sz="1400" dirty="0"/>
          </a:p>
        </p:txBody>
      </p:sp>
      <p:grpSp>
        <p:nvGrpSpPr>
          <p:cNvPr id="5" name="Group 4"/>
          <p:cNvGrpSpPr/>
          <p:nvPr/>
        </p:nvGrpSpPr>
        <p:grpSpPr>
          <a:xfrm>
            <a:off x="0" y="-7090"/>
            <a:ext cx="228600" cy="6872179"/>
            <a:chOff x="0" y="-14179"/>
            <a:chExt cx="228600" cy="6948377"/>
          </a:xfrm>
        </p:grpSpPr>
        <p:sp>
          <p:nvSpPr>
            <p:cNvPr id="6" name="Rectangle 5"/>
            <p:cNvSpPr/>
            <p:nvPr/>
          </p:nvSpPr>
          <p:spPr>
            <a:xfrm>
              <a:off x="0" y="-14179"/>
              <a:ext cx="228600" cy="6948377"/>
            </a:xfrm>
            <a:prstGeom prst="rect">
              <a:avLst/>
            </a:prstGeom>
            <a:solidFill>
              <a:srgbClr val="468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7" name="Rectangle 6"/>
            <p:cNvSpPr/>
            <p:nvPr/>
          </p:nvSpPr>
          <p:spPr>
            <a:xfrm>
              <a:off x="0" y="1075662"/>
              <a:ext cx="228600" cy="448337"/>
            </a:xfrm>
            <a:prstGeom prst="rect">
              <a:avLst/>
            </a:prstGeom>
            <a:solidFill>
              <a:srgbClr val="94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8" name="Rectangle 7"/>
            <p:cNvSpPr/>
            <p:nvPr/>
          </p:nvSpPr>
          <p:spPr>
            <a:xfrm>
              <a:off x="0" y="632641"/>
              <a:ext cx="228600" cy="448337"/>
            </a:xfrm>
            <a:prstGeom prst="rect">
              <a:avLst/>
            </a:prstGeom>
            <a:solidFill>
              <a:srgbClr val="6B12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1523999"/>
              <a:ext cx="228600" cy="448337"/>
            </a:xfrm>
            <a:prstGeom prst="rect">
              <a:avLst/>
            </a:prstGeom>
            <a:solidFill>
              <a:srgbClr val="B055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332291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>
      <p:transition spd="slow" advClick="0" advTm="30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E2C51"/>
                </a:solidFill>
              </a:rPr>
              <a:t>Introduction</a:t>
            </a:r>
            <a:endParaRPr lang="en-US" dirty="0">
              <a:solidFill>
                <a:srgbClr val="0E2C5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562600" cy="4525963"/>
          </a:xfrm>
        </p:spPr>
        <p:txBody>
          <a:bodyPr>
            <a:normAutofit/>
          </a:bodyPr>
          <a:lstStyle/>
          <a:p>
            <a:endParaRPr lang="en-GB" dirty="0"/>
          </a:p>
          <a:p>
            <a:endParaRPr lang="en-US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7010400" y="1600201"/>
            <a:ext cx="19050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b="1" dirty="0" err="1" smtClean="0"/>
              <a:t>Spatio</a:t>
            </a:r>
            <a:r>
              <a:rPr lang="en-GB" sz="1400" b="1" dirty="0" smtClean="0"/>
              <a:t>-temporal model:</a:t>
            </a:r>
          </a:p>
          <a:p>
            <a:pPr marL="0" indent="0">
              <a:buNone/>
            </a:pPr>
            <a:r>
              <a:rPr lang="en-GB" sz="1400" dirty="0" smtClean="0"/>
              <a:t>Includes spatial and time elements.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1400" b="1" dirty="0" smtClean="0"/>
              <a:t>Plume mode:</a:t>
            </a:r>
          </a:p>
          <a:p>
            <a:pPr marL="0" indent="0">
              <a:buNone/>
            </a:pPr>
            <a:r>
              <a:rPr lang="en-GB" sz="1400" dirty="0" smtClean="0"/>
              <a:t>Describes the spread of disease particles over a geographical area.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1400" b="1" dirty="0" smtClean="0"/>
              <a:t>Disease model:</a:t>
            </a:r>
          </a:p>
          <a:p>
            <a:pPr marL="0" indent="0">
              <a:buNone/>
            </a:pPr>
            <a:r>
              <a:rPr lang="en-GB" sz="1400" dirty="0" smtClean="0"/>
              <a:t>Describes how disease particles interact with individuals. Used to predict number of people falling ill.</a:t>
            </a:r>
          </a:p>
          <a:p>
            <a:pPr marL="0" indent="0">
              <a:buNone/>
            </a:pPr>
            <a:endParaRPr lang="en-GB" sz="1400" dirty="0"/>
          </a:p>
          <a:p>
            <a:endParaRPr lang="en-US" sz="14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09600" y="1752600"/>
            <a:ext cx="5562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0" y="-7090"/>
            <a:ext cx="228600" cy="6872179"/>
            <a:chOff x="0" y="-14179"/>
            <a:chExt cx="228600" cy="6948377"/>
          </a:xfrm>
        </p:grpSpPr>
        <p:sp>
          <p:nvSpPr>
            <p:cNvPr id="10" name="Rectangle 9"/>
            <p:cNvSpPr/>
            <p:nvPr/>
          </p:nvSpPr>
          <p:spPr>
            <a:xfrm>
              <a:off x="0" y="-14179"/>
              <a:ext cx="228600" cy="6948377"/>
            </a:xfrm>
            <a:prstGeom prst="rect">
              <a:avLst/>
            </a:prstGeom>
            <a:solidFill>
              <a:srgbClr val="468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1075662"/>
              <a:ext cx="228600" cy="448337"/>
            </a:xfrm>
            <a:prstGeom prst="rect">
              <a:avLst/>
            </a:prstGeom>
            <a:solidFill>
              <a:srgbClr val="94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0" y="632641"/>
              <a:ext cx="228600" cy="448337"/>
            </a:xfrm>
            <a:prstGeom prst="rect">
              <a:avLst/>
            </a:prstGeom>
            <a:solidFill>
              <a:srgbClr val="6B12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0" y="1523999"/>
              <a:ext cx="228600" cy="448337"/>
            </a:xfrm>
            <a:prstGeom prst="rect">
              <a:avLst/>
            </a:prstGeom>
            <a:solidFill>
              <a:srgbClr val="B055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53409" y="6539299"/>
            <a:ext cx="2819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Photograph Eric </a:t>
            </a:r>
            <a:r>
              <a:rPr lang="en-GB" sz="1200" dirty="0" err="1" smtClean="0"/>
              <a:t>Gaieta</a:t>
            </a:r>
            <a:r>
              <a:rPr lang="en-GB" sz="1200" dirty="0" smtClean="0"/>
              <a:t> underCC0 license</a:t>
            </a:r>
            <a:endParaRPr lang="en-GB" sz="1200" dirty="0"/>
          </a:p>
        </p:txBody>
      </p:sp>
      <p:pic>
        <p:nvPicPr>
          <p:cNvPr id="5" name="Picture 2" descr="C:\Users\THOMAS~1.FIN\AppData\Local\Temp\pexels-photo-894119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479402"/>
            <a:ext cx="6202806" cy="4138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73757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>
      <p:transition spd="slow" advClick="0" advTm="30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0E2C51"/>
                </a:solidFill>
              </a:rPr>
              <a:t>Existing methods for visualizing </a:t>
            </a:r>
            <a:br>
              <a:rPr lang="en-US" dirty="0" smtClean="0">
                <a:solidFill>
                  <a:srgbClr val="0E2C51"/>
                </a:solidFill>
              </a:rPr>
            </a:br>
            <a:r>
              <a:rPr lang="en-US" dirty="0" smtClean="0">
                <a:solidFill>
                  <a:srgbClr val="0E2C51"/>
                </a:solidFill>
              </a:rPr>
              <a:t>model outputs</a:t>
            </a:r>
            <a:endParaRPr lang="en-US" dirty="0">
              <a:solidFill>
                <a:srgbClr val="0E2C5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010400" y="1600201"/>
            <a:ext cx="19050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sz="1400" b="1" dirty="0" err="1" smtClean="0"/>
              <a:t>Spatio</a:t>
            </a:r>
            <a:r>
              <a:rPr lang="en-GB" sz="1400" b="1" dirty="0" smtClean="0"/>
              <a:t>-temporal model:</a:t>
            </a:r>
          </a:p>
          <a:p>
            <a:pPr marL="0" indent="0">
              <a:buNone/>
            </a:pPr>
            <a:r>
              <a:rPr lang="en-GB" sz="1400" dirty="0" smtClean="0"/>
              <a:t>Includes spatial and time elements.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1400" b="1" dirty="0" smtClean="0"/>
              <a:t>Plume mode:</a:t>
            </a:r>
          </a:p>
          <a:p>
            <a:pPr marL="0" indent="0">
              <a:buNone/>
            </a:pPr>
            <a:r>
              <a:rPr lang="en-GB" sz="1400" dirty="0" smtClean="0"/>
              <a:t>Describes the spread of disease particles over a geographical area.</a:t>
            </a:r>
          </a:p>
          <a:p>
            <a:pPr marL="0" indent="0">
              <a:buNone/>
            </a:pPr>
            <a:endParaRPr lang="en-GB" sz="1400" dirty="0"/>
          </a:p>
          <a:p>
            <a:pPr marL="0" indent="0">
              <a:buNone/>
            </a:pPr>
            <a:r>
              <a:rPr lang="en-GB" sz="1400" b="1" dirty="0" smtClean="0"/>
              <a:t>Disease model:</a:t>
            </a:r>
          </a:p>
          <a:p>
            <a:pPr marL="0" indent="0">
              <a:buNone/>
            </a:pPr>
            <a:r>
              <a:rPr lang="en-GB" sz="1400" dirty="0" smtClean="0"/>
              <a:t>Describes how disease particles interact with individuals. Used to predict number of people falling ill.</a:t>
            </a:r>
          </a:p>
          <a:p>
            <a:pPr marL="0" indent="0">
              <a:buNone/>
            </a:pPr>
            <a:endParaRPr lang="en-GB" sz="1400" dirty="0"/>
          </a:p>
          <a:p>
            <a:endParaRPr lang="en-US" sz="1400" dirty="0"/>
          </a:p>
        </p:txBody>
      </p:sp>
      <p:grpSp>
        <p:nvGrpSpPr>
          <p:cNvPr id="6" name="Group 5"/>
          <p:cNvGrpSpPr/>
          <p:nvPr/>
        </p:nvGrpSpPr>
        <p:grpSpPr>
          <a:xfrm>
            <a:off x="0" y="-7090"/>
            <a:ext cx="228600" cy="6872179"/>
            <a:chOff x="0" y="-14179"/>
            <a:chExt cx="228600" cy="6948377"/>
          </a:xfrm>
        </p:grpSpPr>
        <p:sp>
          <p:nvSpPr>
            <p:cNvPr id="7" name="Rectangle 6"/>
            <p:cNvSpPr/>
            <p:nvPr/>
          </p:nvSpPr>
          <p:spPr>
            <a:xfrm>
              <a:off x="0" y="-14179"/>
              <a:ext cx="228600" cy="6948377"/>
            </a:xfrm>
            <a:prstGeom prst="rect">
              <a:avLst/>
            </a:prstGeom>
            <a:solidFill>
              <a:srgbClr val="468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8" name="Rectangle 7"/>
            <p:cNvSpPr/>
            <p:nvPr/>
          </p:nvSpPr>
          <p:spPr>
            <a:xfrm>
              <a:off x="0" y="1075662"/>
              <a:ext cx="228600" cy="448337"/>
            </a:xfrm>
            <a:prstGeom prst="rect">
              <a:avLst/>
            </a:prstGeom>
            <a:solidFill>
              <a:srgbClr val="94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632641"/>
              <a:ext cx="228600" cy="448337"/>
            </a:xfrm>
            <a:prstGeom prst="rect">
              <a:avLst/>
            </a:prstGeom>
            <a:solidFill>
              <a:srgbClr val="6B12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0" y="1523999"/>
              <a:ext cx="228600" cy="448337"/>
            </a:xfrm>
            <a:prstGeom prst="rect">
              <a:avLst/>
            </a:prstGeom>
            <a:solidFill>
              <a:srgbClr val="B055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19" t="16436" r="7729" b="7174"/>
          <a:stretch/>
        </p:blipFill>
        <p:spPr bwMode="auto">
          <a:xfrm>
            <a:off x="925681" y="1457471"/>
            <a:ext cx="2111037" cy="2682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06" t="68819" r="35247" b="3825"/>
          <a:stretch/>
        </p:blipFill>
        <p:spPr bwMode="auto">
          <a:xfrm>
            <a:off x="4038600" y="4231599"/>
            <a:ext cx="2819400" cy="25985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1956" y="4343400"/>
            <a:ext cx="3358488" cy="2374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45" t="23329" r="10669" b="12618"/>
          <a:stretch/>
        </p:blipFill>
        <p:spPr bwMode="auto">
          <a:xfrm>
            <a:off x="4203284" y="1457472"/>
            <a:ext cx="2539528" cy="2682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6407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>
      <p:transition spd="slow" advClick="0" advTm="30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E2C51"/>
                </a:solidFill>
              </a:rPr>
              <a:t>Data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4411" y="1600200"/>
            <a:ext cx="4095178" cy="4525963"/>
          </a:xfrm>
          <a:prstGeom prst="rect">
            <a:avLst/>
          </a:prstGeom>
        </p:spPr>
      </p:pic>
      <p:grpSp>
        <p:nvGrpSpPr>
          <p:cNvPr id="5" name="Group 4"/>
          <p:cNvGrpSpPr/>
          <p:nvPr/>
        </p:nvGrpSpPr>
        <p:grpSpPr>
          <a:xfrm>
            <a:off x="0" y="-7090"/>
            <a:ext cx="228600" cy="6872179"/>
            <a:chOff x="0" y="-14179"/>
            <a:chExt cx="228600" cy="6948377"/>
          </a:xfrm>
        </p:grpSpPr>
        <p:sp>
          <p:nvSpPr>
            <p:cNvPr id="6" name="Rectangle 5"/>
            <p:cNvSpPr/>
            <p:nvPr/>
          </p:nvSpPr>
          <p:spPr>
            <a:xfrm>
              <a:off x="0" y="-14179"/>
              <a:ext cx="228600" cy="6948377"/>
            </a:xfrm>
            <a:prstGeom prst="rect">
              <a:avLst/>
            </a:prstGeom>
            <a:solidFill>
              <a:srgbClr val="468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7" name="Rectangle 6"/>
            <p:cNvSpPr/>
            <p:nvPr/>
          </p:nvSpPr>
          <p:spPr>
            <a:xfrm>
              <a:off x="0" y="1075662"/>
              <a:ext cx="228600" cy="448337"/>
            </a:xfrm>
            <a:prstGeom prst="rect">
              <a:avLst/>
            </a:prstGeom>
            <a:solidFill>
              <a:srgbClr val="94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8" name="Rectangle 7"/>
            <p:cNvSpPr/>
            <p:nvPr/>
          </p:nvSpPr>
          <p:spPr>
            <a:xfrm>
              <a:off x="0" y="632641"/>
              <a:ext cx="228600" cy="448337"/>
            </a:xfrm>
            <a:prstGeom prst="rect">
              <a:avLst/>
            </a:prstGeom>
            <a:solidFill>
              <a:srgbClr val="6B12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1523999"/>
              <a:ext cx="228600" cy="448337"/>
            </a:xfrm>
            <a:prstGeom prst="rect">
              <a:avLst/>
            </a:prstGeom>
            <a:solidFill>
              <a:srgbClr val="B055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659321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E2C51"/>
                </a:solidFill>
              </a:rPr>
              <a:t>Data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1" t="51936" r="52111" b="1731"/>
          <a:stretch/>
        </p:blipFill>
        <p:spPr>
          <a:xfrm>
            <a:off x="990600" y="1600200"/>
            <a:ext cx="6232865" cy="4603145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0" y="-7090"/>
            <a:ext cx="228600" cy="6872179"/>
            <a:chOff x="0" y="-14179"/>
            <a:chExt cx="228600" cy="6948377"/>
          </a:xfrm>
        </p:grpSpPr>
        <p:sp>
          <p:nvSpPr>
            <p:cNvPr id="5" name="Rectangle 4"/>
            <p:cNvSpPr/>
            <p:nvPr/>
          </p:nvSpPr>
          <p:spPr>
            <a:xfrm>
              <a:off x="0" y="-14179"/>
              <a:ext cx="228600" cy="6948377"/>
            </a:xfrm>
            <a:prstGeom prst="rect">
              <a:avLst/>
            </a:prstGeom>
            <a:solidFill>
              <a:srgbClr val="468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7" name="Rectangle 6"/>
            <p:cNvSpPr/>
            <p:nvPr/>
          </p:nvSpPr>
          <p:spPr>
            <a:xfrm>
              <a:off x="0" y="1075662"/>
              <a:ext cx="228600" cy="448337"/>
            </a:xfrm>
            <a:prstGeom prst="rect">
              <a:avLst/>
            </a:prstGeom>
            <a:solidFill>
              <a:srgbClr val="94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8" name="Rectangle 7"/>
            <p:cNvSpPr/>
            <p:nvPr/>
          </p:nvSpPr>
          <p:spPr>
            <a:xfrm>
              <a:off x="0" y="632641"/>
              <a:ext cx="228600" cy="448337"/>
            </a:xfrm>
            <a:prstGeom prst="rect">
              <a:avLst/>
            </a:prstGeom>
            <a:solidFill>
              <a:srgbClr val="6B12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1523999"/>
              <a:ext cx="228600" cy="448337"/>
            </a:xfrm>
            <a:prstGeom prst="rect">
              <a:avLst/>
            </a:prstGeom>
            <a:solidFill>
              <a:srgbClr val="B055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303181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E2C51"/>
                </a:solidFill>
              </a:rPr>
              <a:t>Data</a:t>
            </a:r>
            <a:endParaRPr lang="en-US" dirty="0">
              <a:solidFill>
                <a:srgbClr val="0E2C51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1600200"/>
            <a:ext cx="5562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250 plumes with  4 realisations per plume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/>
              <a:t>For each plume: </a:t>
            </a:r>
          </a:p>
          <a:p>
            <a:r>
              <a:rPr lang="en-GB" dirty="0"/>
              <a:t>One file containing </a:t>
            </a:r>
            <a:r>
              <a:rPr lang="en-GB" dirty="0" smtClean="0"/>
              <a:t>plume </a:t>
            </a:r>
            <a:r>
              <a:rPr lang="en-GB" dirty="0"/>
              <a:t>contour </a:t>
            </a:r>
            <a:endParaRPr lang="en-GB" dirty="0" smtClean="0"/>
          </a:p>
          <a:p>
            <a:endParaRPr lang="en-GB" dirty="0"/>
          </a:p>
          <a:p>
            <a:r>
              <a:rPr lang="en-GB" dirty="0"/>
              <a:t>One file containing point </a:t>
            </a:r>
            <a:r>
              <a:rPr lang="en-GB" dirty="0" smtClean="0"/>
              <a:t>data</a:t>
            </a:r>
            <a:endParaRPr lang="en-GB" dirty="0"/>
          </a:p>
          <a:p>
            <a:pPr lvl="1"/>
            <a:r>
              <a:rPr lang="en-US" dirty="0"/>
              <a:t> Disease particles</a:t>
            </a:r>
          </a:p>
          <a:p>
            <a:pPr lvl="1"/>
            <a:r>
              <a:rPr lang="en-US" dirty="0"/>
              <a:t> Population</a:t>
            </a:r>
          </a:p>
          <a:p>
            <a:pPr lvl="1"/>
            <a:r>
              <a:rPr lang="en-US" dirty="0"/>
              <a:t> Number of infected people</a:t>
            </a:r>
          </a:p>
          <a:p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152400"/>
            <a:ext cx="1219200" cy="134738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1" t="51936" r="52111" b="1731"/>
          <a:stretch/>
        </p:blipFill>
        <p:spPr>
          <a:xfrm>
            <a:off x="6890982" y="162259"/>
            <a:ext cx="2143836" cy="132766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0" y="-7090"/>
            <a:ext cx="228600" cy="6872179"/>
            <a:chOff x="0" y="-14179"/>
            <a:chExt cx="228600" cy="6948377"/>
          </a:xfrm>
        </p:grpSpPr>
        <p:sp>
          <p:nvSpPr>
            <p:cNvPr id="11" name="Rectangle 10"/>
            <p:cNvSpPr/>
            <p:nvPr/>
          </p:nvSpPr>
          <p:spPr>
            <a:xfrm>
              <a:off x="0" y="-14179"/>
              <a:ext cx="228600" cy="6948377"/>
            </a:xfrm>
            <a:prstGeom prst="rect">
              <a:avLst/>
            </a:prstGeom>
            <a:solidFill>
              <a:srgbClr val="468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0" y="1075662"/>
              <a:ext cx="228600" cy="448337"/>
            </a:xfrm>
            <a:prstGeom prst="rect">
              <a:avLst/>
            </a:prstGeom>
            <a:solidFill>
              <a:srgbClr val="94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0" y="632641"/>
              <a:ext cx="228600" cy="448337"/>
            </a:xfrm>
            <a:prstGeom prst="rect">
              <a:avLst/>
            </a:prstGeom>
            <a:solidFill>
              <a:srgbClr val="6B12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0" y="1523999"/>
              <a:ext cx="228600" cy="448337"/>
            </a:xfrm>
            <a:prstGeom prst="rect">
              <a:avLst/>
            </a:prstGeom>
            <a:solidFill>
              <a:srgbClr val="B055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70079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>
      <p:transition spd="slow" advClick="0" advTm="30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E2C51"/>
                </a:solidFill>
              </a:rPr>
              <a:t>Expectations</a:t>
            </a:r>
            <a:endParaRPr lang="en-US" dirty="0">
              <a:solidFill>
                <a:srgbClr val="0E2C51"/>
              </a:solidFill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0" y="-7090"/>
            <a:ext cx="228600" cy="6872179"/>
            <a:chOff x="0" y="-14179"/>
            <a:chExt cx="228600" cy="6948377"/>
          </a:xfrm>
        </p:grpSpPr>
        <p:sp>
          <p:nvSpPr>
            <p:cNvPr id="8" name="Rectangle 7"/>
            <p:cNvSpPr/>
            <p:nvPr/>
          </p:nvSpPr>
          <p:spPr>
            <a:xfrm>
              <a:off x="0" y="-14179"/>
              <a:ext cx="228600" cy="6948377"/>
            </a:xfrm>
            <a:prstGeom prst="rect">
              <a:avLst/>
            </a:prstGeom>
            <a:solidFill>
              <a:srgbClr val="46818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9" name="Rectangle 8"/>
            <p:cNvSpPr/>
            <p:nvPr/>
          </p:nvSpPr>
          <p:spPr>
            <a:xfrm>
              <a:off x="0" y="1075662"/>
              <a:ext cx="228600" cy="448337"/>
            </a:xfrm>
            <a:prstGeom prst="rect">
              <a:avLst/>
            </a:prstGeom>
            <a:solidFill>
              <a:srgbClr val="94162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0" y="632641"/>
              <a:ext cx="228600" cy="448337"/>
            </a:xfrm>
            <a:prstGeom prst="rect">
              <a:avLst/>
            </a:prstGeom>
            <a:solidFill>
              <a:srgbClr val="6B121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0" y="1523999"/>
              <a:ext cx="228600" cy="448337"/>
            </a:xfrm>
            <a:prstGeom prst="rect">
              <a:avLst/>
            </a:prstGeom>
            <a:solidFill>
              <a:srgbClr val="B0555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sp>
        <p:nvSpPr>
          <p:cNvPr id="12" name="Content Placeholder 2"/>
          <p:cNvSpPr txBox="1">
            <a:spLocks/>
          </p:cNvSpPr>
          <p:nvPr/>
        </p:nvSpPr>
        <p:spPr>
          <a:xfrm>
            <a:off x="457200" y="1600200"/>
            <a:ext cx="61722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Innovative methods for visualizing the variety of outputs </a:t>
            </a:r>
            <a:endParaRPr lang="en-GB" dirty="0"/>
          </a:p>
          <a:p>
            <a:pPr lvl="2"/>
            <a:r>
              <a:rPr lang="en-GB" dirty="0" smtClean="0"/>
              <a:t>Computer code</a:t>
            </a:r>
            <a:endParaRPr lang="en-GB" dirty="0"/>
          </a:p>
          <a:p>
            <a:pPr lvl="2"/>
            <a:r>
              <a:rPr lang="en-GB" dirty="0" smtClean="0"/>
              <a:t>Illustrations</a:t>
            </a:r>
          </a:p>
          <a:p>
            <a:pPr lvl="2"/>
            <a:r>
              <a:rPr lang="en-GB" dirty="0" smtClean="0"/>
              <a:t>Concepts</a:t>
            </a:r>
          </a:p>
        </p:txBody>
      </p:sp>
    </p:spTree>
    <p:extLst>
      <p:ext uri="{BB962C8B-B14F-4D97-AF65-F5344CB8AC3E}">
        <p14:creationId xmlns:p14="http://schemas.microsoft.com/office/powerpoint/2010/main" val="2592097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"/>
    </mc:Choice>
    <mc:Fallback xmlns="">
      <p:transition spd="slow" advClick="0" advTm="30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2243</TotalTime>
  <Words>370</Words>
  <Application>Microsoft Office PowerPoint</Application>
  <PresentationFormat>On-screen Show (4:3)</PresentationFormat>
  <Paragraphs>65</Paragraphs>
  <Slides>9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PowerPoint Presentation</vt:lpstr>
      <vt:lpstr>Uncertainty Visualization Study Group  Theme 3: Spatio-temporal visualization of hazard areas and populations at risk  Dr Thomas Finnie Senior Geospatial Modeller Public Health England</vt:lpstr>
      <vt:lpstr>Introduction</vt:lpstr>
      <vt:lpstr>Introduction</vt:lpstr>
      <vt:lpstr>Existing methods for visualizing  model outputs</vt:lpstr>
      <vt:lpstr>Data</vt:lpstr>
      <vt:lpstr>Data</vt:lpstr>
      <vt:lpstr>Data</vt:lpstr>
      <vt:lpstr>Expectations</vt:lpstr>
    </vt:vector>
  </TitlesOfParts>
  <Company>Defense Threat Reduction Agency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"kileyc"</dc:creator>
  <cp:lastModifiedBy>Bowman Veronica</cp:lastModifiedBy>
  <cp:revision>59</cp:revision>
  <cp:lastPrinted>2018-02-09T14:25:37Z</cp:lastPrinted>
  <dcterms:created xsi:type="dcterms:W3CDTF">2016-01-11T18:57:29Z</dcterms:created>
  <dcterms:modified xsi:type="dcterms:W3CDTF">2018-05-16T10:36:07Z</dcterms:modified>
</cp:coreProperties>
</file>

<file path=docProps/thumbnail.jpeg>
</file>